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7" r:id="rId2"/>
    <p:sldId id="292" r:id="rId3"/>
    <p:sldId id="304" r:id="rId4"/>
    <p:sldId id="300" r:id="rId5"/>
    <p:sldId id="303" r:id="rId6"/>
    <p:sldId id="302" r:id="rId7"/>
    <p:sldId id="305" r:id="rId8"/>
  </p:sldIdLst>
  <p:sldSz cx="9144000" cy="6858000" type="screen4x3"/>
  <p:notesSz cx="6742113" cy="98726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B5985A"/>
    <a:srgbClr val="00386B"/>
    <a:srgbClr val="87878C"/>
    <a:srgbClr val="857B4B"/>
    <a:srgbClr val="AEA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C8EB-CB2F-4820-84B4-3965EC5588A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1EA8-CBAF-438E-A55A-AFC5352365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764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621" y="1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CEF7-EAAB-4947-A159-0568FC1CB3E5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689476"/>
            <a:ext cx="5394011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621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7D52-A43C-4B61-B475-502A689218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8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F80D-D516-4B29-BD87-1D0A3EB60503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33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672-2DE3-43EA-AC8E-03F6F5286B43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37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5CF3-FA2E-4911-8E83-B0BD0F7EDAA5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98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B1C-C13E-46BE-8FA1-42B0C57DA271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356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03DB-B188-470D-B56A-0D89FE223CB8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81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495C-832E-48D8-8545-FDDE21A8B8BF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82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4A5-5D21-4C40-93B8-7F438128DFCE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60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BC6E-A16D-44C5-B359-791B8C9F405D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8E2-7666-4007-BE10-82C3CC837D75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3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BE13-9271-441F-BA03-EE71B87D0479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3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B67A-B07E-4333-8B4B-F7D2FF103E13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3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A92-06A8-4E94-B95D-DD7BC9975173}" type="datetime1">
              <a:rPr lang="el-GR" smtClean="0"/>
              <a:t>7/12/2020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8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3568" y="3501008"/>
            <a:ext cx="6865642" cy="0"/>
          </a:xfrm>
          <a:prstGeom prst="line">
            <a:avLst/>
          </a:prstGeom>
          <a:ln w="28575">
            <a:solidFill>
              <a:srgbClr val="B598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:\PPOFFICE\MARKETING\Logos\PP &amp; Associates LLC\Refresh\Final Logo\English\RGB\0297_PATRIKIOS_PAVLOU_LOGO_WITH_TAGLINE_EN_RGB_with white lett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837694" cy="8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730694" y="6237312"/>
            <a:ext cx="360000" cy="0"/>
          </a:xfrm>
          <a:prstGeom prst="line">
            <a:avLst/>
          </a:prstGeom>
          <a:ln w="57150">
            <a:solidFill>
              <a:srgbClr val="B598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864" y="3573016"/>
            <a:ext cx="21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8AE145D-0583-4ACE-8620-683289E81EEC}"/>
              </a:ext>
            </a:extLst>
          </p:cNvPr>
          <p:cNvSpPr txBox="1">
            <a:spLocks/>
          </p:cNvSpPr>
          <p:nvPr/>
        </p:nvSpPr>
        <p:spPr>
          <a:xfrm>
            <a:off x="598115" y="1700808"/>
            <a:ext cx="5054005" cy="21333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for Clients During Difficult Times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BF83E-6DEE-4200-A337-1B4C24242678}"/>
              </a:ext>
            </a:extLst>
          </p:cNvPr>
          <p:cNvSpPr txBox="1"/>
          <p:nvPr/>
        </p:nvSpPr>
        <p:spPr>
          <a:xfrm>
            <a:off x="611561" y="6309320"/>
            <a:ext cx="5459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Cyprus M&amp;A Insights: Creating Value for Clients in Difficult Times | 8 December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CB534-EF7A-47DC-B3DD-C15DBB15751C}"/>
              </a:ext>
            </a:extLst>
          </p:cNvPr>
          <p:cNvSpPr txBox="1"/>
          <p:nvPr/>
        </p:nvSpPr>
        <p:spPr>
          <a:xfrm>
            <a:off x="598114" y="4664748"/>
            <a:ext cx="39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Stella Strati</a:t>
            </a:r>
          </a:p>
          <a:p>
            <a:r>
              <a:rPr lang="en-GB" sz="1400" dirty="0">
                <a:solidFill>
                  <a:srgbClr val="B5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 – Corporate Finance, Tax, Private Client</a:t>
            </a:r>
          </a:p>
        </p:txBody>
      </p:sp>
    </p:spTree>
    <p:extLst>
      <p:ext uri="{BB962C8B-B14F-4D97-AF65-F5344CB8AC3E}">
        <p14:creationId xmlns:p14="http://schemas.microsoft.com/office/powerpoint/2010/main" val="202624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0504" y="6669360"/>
            <a:ext cx="2988000" cy="0"/>
          </a:xfrm>
          <a:prstGeom prst="line">
            <a:avLst/>
          </a:prstGeom>
          <a:ln w="19050">
            <a:solidFill>
              <a:srgbClr val="B598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5328592" cy="4752528"/>
          </a:xfrm>
          <a:noFill/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Challenging Times…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outbreak of the Coronavirus pandemic.</a:t>
            </a:r>
          </a:p>
          <a:p>
            <a:pPr marL="400050" lvl="2" indent="0" algn="just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Overregulation.</a:t>
            </a:r>
          </a:p>
          <a:p>
            <a:pPr marL="400050" lvl="2" indent="0" algn="just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Sanctions and restrictive measures.</a:t>
            </a: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demand for transparency, disclosure and substance.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B5985A"/>
                </a:solidFill>
              </a:rPr>
              <a:t>PATRIKIOS PAVLOU &amp; ASSOCIATES LLC</a:t>
            </a:r>
            <a:endParaRPr lang="en-US" sz="1100" dirty="0">
              <a:solidFill>
                <a:srgbClr val="B5985A"/>
              </a:solidFill>
            </a:endParaRPr>
          </a:p>
        </p:txBody>
      </p:sp>
      <p:pic>
        <p:nvPicPr>
          <p:cNvPr id="1026" name="Picture 2" descr="Amazon.com: Coronavirus Ornament 2020 | Quarantine Ornament | Face Mask Covid  Christmas Tree Ornaments: Handmade">
            <a:extLst>
              <a:ext uri="{FF2B5EF4-FFF2-40B4-BE49-F238E27FC236}">
                <a16:creationId xmlns:a16="http://schemas.microsoft.com/office/drawing/2014/main" id="{96945A1B-DF96-4BAE-B1E0-8F478F8C0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89757" l="10000" r="97533">
                        <a14:foregroundMark x1="97267" y1="13182" x2="97267" y2="13182"/>
                        <a14:foregroundMark x1="88800" y1="10076" x2="88800" y2="10076"/>
                        <a14:foregroundMark x1="85200" y1="9068" x2="85200" y2="9068"/>
                        <a14:foregroundMark x1="85200" y1="9068" x2="85200" y2="9068"/>
                        <a14:foregroundMark x1="81133" y1="5961" x2="81133" y2="5961"/>
                        <a14:foregroundMark x1="78933" y1="5961" x2="78933" y2="5961"/>
                        <a14:foregroundMark x1="74533" y1="4534" x2="73733" y2="4534"/>
                        <a14:foregroundMark x1="69933" y1="3526" x2="69933" y2="3526"/>
                        <a14:foregroundMark x1="31067" y1="3862" x2="31067" y2="3862"/>
                        <a14:foregroundMark x1="31067" y1="3862" x2="31067" y2="3862"/>
                        <a14:foregroundMark x1="31067" y1="3862" x2="31067" y2="3862"/>
                        <a14:foregroundMark x1="29933" y1="2855" x2="29933" y2="2855"/>
                        <a14:foregroundMark x1="29133" y1="2183" x2="29133" y2="2183"/>
                        <a14:foregroundMark x1="29133" y1="2183" x2="29133" y2="2183"/>
                        <a14:foregroundMark x1="30267" y1="7641" x2="30267" y2="7641"/>
                        <a14:foregroundMark x1="35733" y1="5961" x2="35733" y2="5961"/>
                        <a14:foregroundMark x1="36533" y1="5290" x2="37867" y2="4198"/>
                        <a14:foregroundMark x1="38200" y1="4198" x2="38200" y2="4198"/>
                        <a14:foregroundMark x1="39267" y1="3526" x2="40933" y2="2855"/>
                        <a14:foregroundMark x1="42267" y1="1847" x2="44200" y2="1427"/>
                        <a14:foregroundMark x1="46933" y1="1092" x2="51000" y2="1427"/>
                        <a14:foregroundMark x1="52133" y1="1847" x2="52133" y2="1847"/>
                        <a14:foregroundMark x1="52133" y1="2183" x2="53733" y2="2855"/>
                        <a14:foregroundMark x1="55133" y1="3862" x2="55133" y2="3862"/>
                        <a14:foregroundMark x1="55133" y1="3862" x2="55133" y2="3862"/>
                        <a14:foregroundMark x1="55133" y1="3862" x2="55133" y2="3862"/>
                        <a14:foregroundMark x1="55933" y1="4534" x2="55933" y2="4534"/>
                        <a14:foregroundMark x1="56533" y1="4534" x2="56533" y2="4534"/>
                        <a14:foregroundMark x1="58667" y1="4954" x2="61667" y2="3862"/>
                        <a14:foregroundMark x1="62000" y1="3862" x2="62000" y2="3862"/>
                        <a14:foregroundMark x1="63600" y1="2855" x2="63600" y2="2855"/>
                        <a14:foregroundMark x1="63600" y1="2855" x2="63600" y2="2855"/>
                        <a14:foregroundMark x1="65800" y1="3862" x2="75933" y2="8396"/>
                        <a14:foregroundMark x1="75933" y1="8732" x2="83333" y2="9740"/>
                        <a14:foregroundMark x1="84933" y1="10076" x2="89600" y2="12510"/>
                        <a14:foregroundMark x1="89600" y1="12510" x2="89600" y2="12510"/>
                        <a14:foregroundMark x1="89867" y1="12510" x2="89867" y2="12510"/>
                        <a14:foregroundMark x1="89867" y1="12510" x2="89867" y2="12510"/>
                        <a14:foregroundMark x1="89867" y1="12510" x2="89867" y2="12510"/>
                        <a14:foregroundMark x1="89867" y1="12510" x2="89867" y2="12510"/>
                        <a14:foregroundMark x1="92067" y1="13182" x2="92067" y2="13182"/>
                        <a14:foregroundMark x1="92067" y1="13182" x2="92067" y2="13182"/>
                        <a14:foregroundMark x1="94000" y1="14190" x2="94000" y2="14190"/>
                        <a14:foregroundMark x1="94000" y1="14190" x2="95600" y2="16961"/>
                        <a14:foregroundMark x1="96200" y1="17296" x2="96200" y2="17296"/>
                        <a14:foregroundMark x1="97533" y1="23174" x2="97533" y2="23174"/>
                        <a14:foregroundMark x1="97533" y1="23174" x2="97533" y2="23174"/>
                        <a14:foregroundMark x1="97533" y1="25945" x2="97533" y2="25945"/>
                        <a14:foregroundMark x1="95067" y1="31822" x2="95067" y2="31822"/>
                        <a14:foregroundMark x1="93733" y1="32830" x2="93733" y2="32830"/>
                        <a14:foregroundMark x1="92333" y1="35264" x2="92333" y2="35264"/>
                        <a14:foregroundMark x1="92333" y1="35264" x2="92333" y2="35264"/>
                        <a14:foregroundMark x1="13267" y1="1847" x2="13267" y2="1847"/>
                        <a14:foregroundMark x1="46667" y1="17968" x2="46667" y2="17968"/>
                        <a14:foregroundMark x1="44733" y1="11083" x2="44733" y2="11083"/>
                        <a14:foregroundMark x1="45267" y1="6297" x2="45267" y2="6297"/>
                        <a14:foregroundMark x1="45267" y1="9404" x2="45267" y2="9404"/>
                        <a14:foregroundMark x1="95867" y1="31486" x2="95867" y2="31486"/>
                        <a14:foregroundMark x1="93133" y1="32158" x2="93133" y2="32158"/>
                        <a14:foregroundMark x1="92067" y1="35936" x2="92067" y2="35936"/>
                        <a14:foregroundMark x1="89067" y1="35264" x2="89067" y2="35264"/>
                        <a14:foregroundMark x1="91533" y1="31486" x2="91533" y2="31486"/>
                        <a14:foregroundMark x1="93467" y1="36608" x2="93467" y2="36608"/>
                        <a14:foregroundMark x1="93733" y1="34929" x2="93733" y2="34929"/>
                        <a14:foregroundMark x1="39267" y1="42149" x2="39267" y2="42149"/>
                        <a14:foregroundMark x1="40333" y1="42821" x2="40333" y2="42821"/>
                        <a14:foregroundMark x1="53733" y1="44500" x2="53733" y2="44500"/>
                        <a14:foregroundMark x1="53733" y1="42821" x2="53733" y2="42821"/>
                        <a14:foregroundMark x1="87933" y1="16625" x2="87933" y2="16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15"/>
          <a:stretch/>
        </p:blipFill>
        <p:spPr bwMode="auto">
          <a:xfrm>
            <a:off x="5354498" y="1769"/>
            <a:ext cx="3789502" cy="38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52FF4B-9095-42B0-880D-368334D8D15A}"/>
              </a:ext>
            </a:extLst>
          </p:cNvPr>
          <p:cNvCxnSpPr/>
          <p:nvPr/>
        </p:nvCxnSpPr>
        <p:spPr>
          <a:xfrm>
            <a:off x="539552" y="1124744"/>
            <a:ext cx="648000" cy="0"/>
          </a:xfrm>
          <a:prstGeom prst="line">
            <a:avLst/>
          </a:prstGeom>
          <a:ln w="76200">
            <a:solidFill>
              <a:srgbClr val="B5985A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1516A9F-A44B-41B0-B5D9-FFA5FC74FD5B}"/>
              </a:ext>
            </a:extLst>
          </p:cNvPr>
          <p:cNvSpPr/>
          <p:nvPr/>
        </p:nvSpPr>
        <p:spPr>
          <a:xfrm>
            <a:off x="467544" y="518482"/>
            <a:ext cx="6480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During Difficult Times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6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518481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During Difficult Times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20504" y="6669360"/>
            <a:ext cx="2988000" cy="0"/>
          </a:xfrm>
          <a:prstGeom prst="line">
            <a:avLst/>
          </a:prstGeom>
          <a:ln w="19050">
            <a:solidFill>
              <a:srgbClr val="B598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398622" cy="4752528"/>
          </a:xfrm>
          <a:noFill/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M&amp;A Transactions During the Era of COVID-19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 The need to have all parties physically present.</a:t>
            </a: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normal: Virtual Closings.</a:t>
            </a: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practices: 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step plan.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data room.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of technology (platform) to be used.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of identity.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Regulation on electronic identification and trust services for electronic transactions in the internal market. 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closing – circulation of wet ink originals.</a:t>
            </a: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B5985A"/>
                </a:solidFill>
              </a:rPr>
              <a:t>PATRIKIOS PAVLOU &amp; ASSOCIATES LLC</a:t>
            </a:r>
            <a:endParaRPr lang="en-US" sz="1100" dirty="0">
              <a:solidFill>
                <a:srgbClr val="B5985A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D0E0FA-8853-4534-91D1-4688C9029E81}"/>
              </a:ext>
            </a:extLst>
          </p:cNvPr>
          <p:cNvCxnSpPr/>
          <p:nvPr/>
        </p:nvCxnSpPr>
        <p:spPr>
          <a:xfrm>
            <a:off x="539552" y="1124744"/>
            <a:ext cx="648000" cy="0"/>
          </a:xfrm>
          <a:prstGeom prst="line">
            <a:avLst/>
          </a:prstGeom>
          <a:ln w="76200">
            <a:solidFill>
              <a:srgbClr val="B5985A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02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0504" y="6669360"/>
            <a:ext cx="2988000" cy="0"/>
          </a:xfrm>
          <a:prstGeom prst="line">
            <a:avLst/>
          </a:prstGeom>
          <a:ln w="19050">
            <a:solidFill>
              <a:srgbClr val="B598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1556799"/>
            <a:ext cx="7398622" cy="4824529"/>
          </a:xfrm>
          <a:noFill/>
        </p:spPr>
        <p:txBody>
          <a:bodyPr>
            <a:noAutofit/>
          </a:bodyPr>
          <a:lstStyle/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a flexible corporate law regime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 Delays caused by COVID-19.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records – maintained by company secretary.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Registrar of Companies – record keeping authority.</a:t>
            </a:r>
          </a:p>
          <a:p>
            <a:pPr marL="857250" lvl="3" indent="0" algn="just">
              <a:buNone/>
            </a:pP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 Physical Meetings.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Shareholders meetings can be carried out by telephone or other electronic means.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persons participating must hear and be heard by all persons participating.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articles of association should not contain a specific provision.</a:t>
            </a:r>
          </a:p>
          <a:p>
            <a:pPr marL="1143000" lvl="3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Directors’ meetings can be carried out by telephone or other electronic means.</a:t>
            </a:r>
          </a:p>
          <a:p>
            <a:pPr marL="742950" lvl="2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B5985A"/>
                </a:solidFill>
              </a:rPr>
              <a:t>PATRIKIOS PAVLOU &amp; ASSOCIATES LLC</a:t>
            </a:r>
            <a:endParaRPr lang="en-US" sz="1100" dirty="0">
              <a:solidFill>
                <a:srgbClr val="B5985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7F0895-7980-44DE-9241-E868BCCC462F}"/>
              </a:ext>
            </a:extLst>
          </p:cNvPr>
          <p:cNvSpPr/>
          <p:nvPr/>
        </p:nvSpPr>
        <p:spPr>
          <a:xfrm>
            <a:off x="467544" y="518481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During Difficult Times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29021F-2EA3-48D6-9697-D5A6195C9AE4}"/>
              </a:ext>
            </a:extLst>
          </p:cNvPr>
          <p:cNvCxnSpPr/>
          <p:nvPr/>
        </p:nvCxnSpPr>
        <p:spPr>
          <a:xfrm>
            <a:off x="539552" y="1124744"/>
            <a:ext cx="648000" cy="0"/>
          </a:xfrm>
          <a:prstGeom prst="line">
            <a:avLst/>
          </a:prstGeom>
          <a:ln w="76200">
            <a:solidFill>
              <a:srgbClr val="B5985A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0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0504" y="6669360"/>
            <a:ext cx="2988000" cy="0"/>
          </a:xfrm>
          <a:prstGeom prst="line">
            <a:avLst/>
          </a:prstGeom>
          <a:ln w="19050">
            <a:solidFill>
              <a:srgbClr val="B598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409127" cy="4752528"/>
          </a:xfrm>
          <a:noFill/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 of Public Sector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great push towards digitization.</a:t>
            </a: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majority of public authorities have become electronic.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E-Justice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an electronic submission system for statements of claim, pleadings, and petitions.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B5985A"/>
                </a:solidFill>
              </a:rPr>
              <a:t>PATRIKIOS PAVLOU &amp; ASSOCIATES LLC</a:t>
            </a:r>
            <a:endParaRPr lang="en-US" sz="1100" dirty="0">
              <a:solidFill>
                <a:srgbClr val="B5985A"/>
              </a:solidFill>
            </a:endParaRPr>
          </a:p>
        </p:txBody>
      </p:sp>
      <p:pic>
        <p:nvPicPr>
          <p:cNvPr id="1026" name="Picture 2" descr="7 Principles for Digital Transformation | by Data Dum Dum | Data Dum Dum |  Medium">
            <a:extLst>
              <a:ext uri="{FF2B5EF4-FFF2-40B4-BE49-F238E27FC236}">
                <a16:creationId xmlns:a16="http://schemas.microsoft.com/office/drawing/2014/main" id="{89A50147-8729-49E8-AF1D-87F049545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0" b="11126"/>
          <a:stretch/>
        </p:blipFill>
        <p:spPr bwMode="auto">
          <a:xfrm>
            <a:off x="323528" y="4803811"/>
            <a:ext cx="4248471" cy="15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7 Principles for Digital Transformation | by Data Dum Dum | Data Dum Dum |  Medium">
            <a:extLst>
              <a:ext uri="{FF2B5EF4-FFF2-40B4-BE49-F238E27FC236}">
                <a16:creationId xmlns:a16="http://schemas.microsoft.com/office/drawing/2014/main" id="{20283C5E-4953-4CCC-9AAC-FFA53DCF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0" b="11126"/>
          <a:stretch/>
        </p:blipFill>
        <p:spPr bwMode="auto">
          <a:xfrm>
            <a:off x="4566018" y="4802797"/>
            <a:ext cx="4248471" cy="15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8EAD5-52B1-4589-AF04-EA5D29BF1A85}"/>
              </a:ext>
            </a:extLst>
          </p:cNvPr>
          <p:cNvCxnSpPr/>
          <p:nvPr/>
        </p:nvCxnSpPr>
        <p:spPr>
          <a:xfrm>
            <a:off x="539552" y="1124744"/>
            <a:ext cx="648000" cy="0"/>
          </a:xfrm>
          <a:prstGeom prst="line">
            <a:avLst/>
          </a:prstGeom>
          <a:ln w="76200">
            <a:solidFill>
              <a:srgbClr val="B5985A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BFCC7E-1CE0-469C-8D8F-C7C2D615203B}"/>
              </a:ext>
            </a:extLst>
          </p:cNvPr>
          <p:cNvSpPr/>
          <p:nvPr/>
        </p:nvSpPr>
        <p:spPr>
          <a:xfrm>
            <a:off x="467544" y="518482"/>
            <a:ext cx="6480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During Difficult Times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0504" y="6669360"/>
            <a:ext cx="2988000" cy="0"/>
          </a:xfrm>
          <a:prstGeom prst="line">
            <a:avLst/>
          </a:prstGeom>
          <a:ln w="19050">
            <a:solidFill>
              <a:srgbClr val="B598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398622" cy="4752528"/>
          </a:xfrm>
          <a:noFill/>
        </p:spPr>
        <p:txBody>
          <a:bodyPr>
            <a:noAutofit/>
          </a:bodyPr>
          <a:lstStyle/>
          <a:p>
            <a:pPr marL="0" lvl="1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SILVER LININGS: 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Connectivity.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efficiency.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creation.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the box thinking.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all about availability.</a:t>
            </a: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Remember: We are all in this together!</a:t>
            </a: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2" indent="0" algn="just"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2" indent="-285750" algn="just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253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B5985A"/>
                </a:solidFill>
              </a:rPr>
              <a:t>PATRIKIOS PAVLOU &amp; ASSOCIATES LLC</a:t>
            </a:r>
            <a:endParaRPr lang="en-US" sz="1100" dirty="0">
              <a:solidFill>
                <a:srgbClr val="B5985A"/>
              </a:solidFill>
            </a:endParaRPr>
          </a:p>
        </p:txBody>
      </p:sp>
      <p:pic>
        <p:nvPicPr>
          <p:cNvPr id="2050" name="Picture 2" descr="Think Outside The Box Sticker">
            <a:extLst>
              <a:ext uri="{FF2B5EF4-FFF2-40B4-BE49-F238E27FC236}">
                <a16:creationId xmlns:a16="http://schemas.microsoft.com/office/drawing/2014/main" id="{CC43EBB4-0C31-43E4-B487-486B71E5D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50" b="80750" l="26375" r="91750">
                        <a14:foregroundMark x1="71625" y1="33000" x2="71625" y2="33000"/>
                        <a14:foregroundMark x1="69625" y1="33000" x2="69625" y2="33000"/>
                        <a14:foregroundMark x1="68500" y1="33875" x2="68500" y2="33875"/>
                        <a14:foregroundMark x1="69125" y1="46125" x2="69125" y2="46125"/>
                        <a14:foregroundMark x1="69625" y1="60625" x2="69625" y2="60625"/>
                        <a14:foregroundMark x1="69625" y1="72375" x2="69625" y2="72375"/>
                        <a14:foregroundMark x1="67625" y1="71000" x2="67625" y2="71000"/>
                        <a14:foregroundMark x1="56500" y1="74000" x2="56500" y2="74000"/>
                        <a14:foregroundMark x1="46500" y1="75375" x2="46500" y2="75375"/>
                        <a14:foregroundMark x1="42000" y1="59875" x2="42000" y2="59875"/>
                        <a14:foregroundMark x1="56500" y1="57875" x2="56500" y2="57875"/>
                        <a14:foregroundMark x1="54000" y1="47500" x2="54000" y2="47500"/>
                        <a14:foregroundMark x1="44500" y1="48125" x2="44500" y2="48125"/>
                        <a14:foregroundMark x1="35625" y1="49750" x2="35625" y2="49750"/>
                        <a14:foregroundMark x1="51750" y1="29750" x2="51750" y2="29750"/>
                        <a14:foregroundMark x1="69875" y1="33875" x2="69875" y2="33875"/>
                        <a14:foregroundMark x1="65375" y1="80750" x2="65375" y2="80750"/>
                        <a14:foregroundMark x1="64125" y1="31625" x2="64125" y2="3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24422" b="14300"/>
          <a:stretch/>
        </p:blipFill>
        <p:spPr bwMode="auto">
          <a:xfrm>
            <a:off x="6192234" y="3063686"/>
            <a:ext cx="3347864" cy="25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5F6195-5A69-40DA-B423-6C021A6A5D56}"/>
              </a:ext>
            </a:extLst>
          </p:cNvPr>
          <p:cNvCxnSpPr/>
          <p:nvPr/>
        </p:nvCxnSpPr>
        <p:spPr>
          <a:xfrm>
            <a:off x="539552" y="1124744"/>
            <a:ext cx="648000" cy="0"/>
          </a:xfrm>
          <a:prstGeom prst="line">
            <a:avLst/>
          </a:prstGeom>
          <a:ln w="76200">
            <a:solidFill>
              <a:srgbClr val="B5985A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F601D5-3A67-4941-BFE7-66F3F9C930F7}"/>
              </a:ext>
            </a:extLst>
          </p:cNvPr>
          <p:cNvSpPr/>
          <p:nvPr/>
        </p:nvSpPr>
        <p:spPr>
          <a:xfrm>
            <a:off x="467544" y="518482"/>
            <a:ext cx="6480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Value During Difficult Times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755576" y="4632970"/>
            <a:ext cx="5386699" cy="2087438"/>
          </a:xfrm>
          <a:prstGeom prst="rect">
            <a:avLst/>
          </a:prstGeom>
        </p:spPr>
        <p:txBody>
          <a:bodyPr lIns="94742" tIns="47371" rIns="94742" bIns="47371">
            <a:noAutofit/>
          </a:bodyPr>
          <a:lstStyle/>
          <a:p>
            <a:pPr marL="302646" indent="-302646" algn="ctr">
              <a:buClr>
                <a:schemeClr val="accent1"/>
              </a:buClr>
              <a:buSzPct val="70000"/>
              <a:defRPr/>
            </a:pPr>
            <a:endParaRPr lang="en-US" sz="1200" b="1" dirty="0">
              <a:solidFill>
                <a:srgbClr val="878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646" indent="-302646" algn="ctr">
              <a:buClr>
                <a:schemeClr val="accent1"/>
              </a:buClr>
              <a:buSzPct val="70000"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701" y="10527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64244" y="5990718"/>
            <a:ext cx="504056" cy="0"/>
          </a:xfrm>
          <a:prstGeom prst="line">
            <a:avLst/>
          </a:prstGeom>
          <a:ln w="76200">
            <a:solidFill>
              <a:srgbClr val="B59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4" y="3706537"/>
            <a:ext cx="2933705" cy="926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701" y="6082306"/>
            <a:ext cx="1564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2646" indent="-302646" algn="ctr">
              <a:buClr>
                <a:schemeClr val="accent1"/>
              </a:buClr>
              <a:buSzPct val="70000"/>
              <a:defRPr/>
            </a:pPr>
            <a:r>
              <a:rPr lang="en-US" sz="1200" b="1" dirty="0">
                <a:solidFill>
                  <a:srgbClr val="B598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www.pavlaw.com</a:t>
            </a:r>
            <a:endParaRPr lang="en-US" sz="1400" b="1" dirty="0">
              <a:solidFill>
                <a:srgbClr val="B598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607" y="5097958"/>
            <a:ext cx="41344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Patrician Chambers</a:t>
            </a:r>
          </a:p>
          <a:p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332 Agiou Andreou str., 3035 Limassol, Cyprus</a:t>
            </a:r>
          </a:p>
          <a:p>
            <a:endParaRPr lang="en-GB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 +357 25871599 | F. +357 25344548 | E. info@pavlaw.com</a:t>
            </a:r>
          </a:p>
          <a:p>
            <a:pPr algn="ctr"/>
            <a:endParaRPr lang="en-GB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0694" y="2132856"/>
            <a:ext cx="6865642" cy="0"/>
          </a:xfrm>
          <a:prstGeom prst="line">
            <a:avLst/>
          </a:prstGeom>
          <a:ln w="28575">
            <a:solidFill>
              <a:srgbClr val="B598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6244" y="2092761"/>
            <a:ext cx="16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Presentation template</Template>
  <TotalTime>4725</TotalTime>
  <Words>368</Words>
  <Application>Microsoft Office PowerPoint</Application>
  <PresentationFormat>On-screen Show (4:3)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Stella Strati</dc:creator>
  <cp:lastModifiedBy>Yvonne Solea</cp:lastModifiedBy>
  <cp:revision>141</cp:revision>
  <cp:lastPrinted>2017-09-07T15:52:12Z</cp:lastPrinted>
  <dcterms:created xsi:type="dcterms:W3CDTF">2017-10-05T07:53:42Z</dcterms:created>
  <dcterms:modified xsi:type="dcterms:W3CDTF">2020-12-07T08:06:12Z</dcterms:modified>
</cp:coreProperties>
</file>